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4"/>
  </p:sldMasterIdLst>
  <p:notesMasterIdLst>
    <p:notesMasterId r:id="rId28"/>
  </p:notesMasterIdLst>
  <p:handoutMasterIdLst>
    <p:handoutMasterId r:id="rId29"/>
  </p:handoutMasterIdLst>
  <p:sldIdLst>
    <p:sldId id="280" r:id="rId5"/>
    <p:sldId id="256" r:id="rId6"/>
    <p:sldId id="269" r:id="rId7"/>
    <p:sldId id="395" r:id="rId8"/>
    <p:sldId id="257" r:id="rId9"/>
    <p:sldId id="258" r:id="rId10"/>
    <p:sldId id="259" r:id="rId11"/>
    <p:sldId id="400" r:id="rId12"/>
    <p:sldId id="270" r:id="rId13"/>
    <p:sldId id="271" r:id="rId14"/>
    <p:sldId id="272" r:id="rId15"/>
    <p:sldId id="273" r:id="rId16"/>
    <p:sldId id="274" r:id="rId17"/>
    <p:sldId id="275" r:id="rId18"/>
    <p:sldId id="265" r:id="rId19"/>
    <p:sldId id="266" r:id="rId20"/>
    <p:sldId id="276" r:id="rId21"/>
    <p:sldId id="277" r:id="rId22"/>
    <p:sldId id="267" r:id="rId23"/>
    <p:sldId id="268" r:id="rId24"/>
    <p:sldId id="278" r:id="rId25"/>
    <p:sldId id="279" r:id="rId26"/>
    <p:sldId id="398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85A571E-215F-B39B-C6E5-738881FD8925}" name="Patricia Keays" initials="PK" userId="S::patricia.keays@un.org::c6196559-bdbb-4a86-a5b7-05eec1c8f113" providerId="AD"/>
  <p188:author id="{47A807C1-D396-40A4-7499-EFFAAF56E34D}" name="Brian Connolly" initials="BC" userId="Brian Connolly" providerId="Non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5A5"/>
    <a:srgbClr val="538135"/>
    <a:srgbClr val="67A1C5"/>
    <a:srgbClr val="0077C0"/>
    <a:srgbClr val="A1C5DB"/>
    <a:srgbClr val="3A75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220" autoAdjust="0"/>
  </p:normalViewPr>
  <p:slideViewPr>
    <p:cSldViewPr snapToGrid="0">
      <p:cViewPr varScale="1">
        <p:scale>
          <a:sx n="72" d="100"/>
          <a:sy n="72" d="100"/>
        </p:scale>
        <p:origin x="99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microsoft.com/office/2018/10/relationships/authors" Target="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presProps" Target="presProps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D88C845-7246-407D-1934-022F03AF6E0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78334A9-F3EB-EC20-1CD2-715473F7AAF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0FBF99-D6BD-4A5B-8804-F0ABF2AAEA87}" type="datetimeFigureOut">
              <a:rPr lang="en-US" smtClean="0"/>
              <a:t>11/1/2025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DEE8B0-D768-BCCD-5FC1-3808A235EFD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55007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FF80-FAEE-440E-826B-5CC2D2B31D0E}" type="datetimeFigureOut">
              <a:rPr lang="en-US" smtClean="0"/>
              <a:t>11/1/2025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CF97C7-2C0D-4DC0-92D4-71B42A9A9F3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32956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CF97C7-2C0D-4DC0-92D4-71B42A9A9F32}" type="slidenum">
              <a:rPr lang="en-US" smtClean="0"/>
              <a:t>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98012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365631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284E87CA-1A64-2644-7E72-40D785CA9F96}"/>
              </a:ext>
            </a:extLst>
          </p:cNvPr>
          <p:cNvSpPr txBox="1">
            <a:spLocks/>
          </p:cNvSpPr>
          <p:nvPr userDrawn="1"/>
        </p:nvSpPr>
        <p:spPr>
          <a:xfrm>
            <a:off x="838200" y="304005"/>
            <a:ext cx="10058400" cy="72390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4000" dirty="0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02FD2D6C-3FC5-0E3F-61E4-A477BA522245}"/>
              </a:ext>
            </a:extLst>
          </p:cNvPr>
          <p:cNvSpPr txBox="1">
            <a:spLocks/>
          </p:cNvSpPr>
          <p:nvPr userDrawn="1"/>
        </p:nvSpPr>
        <p:spPr>
          <a:xfrm>
            <a:off x="838201" y="6444045"/>
            <a:ext cx="10613064" cy="288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100" b="1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FR" sz="1100" noProof="0" dirty="0">
                <a:solidFill>
                  <a:schemeClr val="bg1">
                    <a:lumMod val="65000"/>
                  </a:schemeClr>
                </a:solidFill>
              </a:rPr>
              <a:t>MFBPD de l’ONU 2025									 Diapositive </a:t>
            </a:r>
            <a:fld id="{60323EB4-2EFA-49D3-81CD-1A9035A87ED7}" type="slidenum">
              <a:rPr lang="fr-FR" sz="1100" noProof="0" smtClean="0">
                <a:solidFill>
                  <a:schemeClr val="bg1">
                    <a:lumMod val="65000"/>
                  </a:schemeClr>
                </a:solidFill>
              </a:rPr>
              <a:pPr algn="r"/>
              <a:t>‹#›</a:t>
            </a:fld>
            <a:endParaRPr lang="fr-FR" sz="1100" noProof="0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4" name="Picture 3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6FC4F6CD-98B8-2D77-9522-A832C33FF8E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18451" y="125955"/>
            <a:ext cx="632813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FA0CC52-463F-6E2E-C6D0-F30596660955}"/>
              </a:ext>
            </a:extLst>
          </p:cNvPr>
          <p:cNvSpPr txBox="1"/>
          <p:nvPr userDrawn="1"/>
        </p:nvSpPr>
        <p:spPr>
          <a:xfrm>
            <a:off x="8620413" y="257455"/>
            <a:ext cx="219803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1100" b="1" noProof="0" dirty="0">
                <a:solidFill>
                  <a:schemeClr val="bg1">
                    <a:lumMod val="6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3.9 Comprendre le stress</a:t>
            </a:r>
          </a:p>
        </p:txBody>
      </p:sp>
    </p:spTree>
    <p:extLst>
      <p:ext uri="{BB962C8B-B14F-4D97-AF65-F5344CB8AC3E}">
        <p14:creationId xmlns:p14="http://schemas.microsoft.com/office/powerpoint/2010/main" val="4131813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7.xml"/><Relationship Id="rId1" Type="http://schemas.openxmlformats.org/officeDocument/2006/relationships/tags" Target="../tags/tag1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9.xml"/><Relationship Id="rId1" Type="http://schemas.openxmlformats.org/officeDocument/2006/relationships/tags" Target="../tags/tag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1.xml"/><Relationship Id="rId1" Type="http://schemas.openxmlformats.org/officeDocument/2006/relationships/tags" Target="../tags/tag2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3.xml"/><Relationship Id="rId1" Type="http://schemas.openxmlformats.org/officeDocument/2006/relationships/tags" Target="../tags/tag2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5.xml"/><Relationship Id="rId1" Type="http://schemas.openxmlformats.org/officeDocument/2006/relationships/tags" Target="../tags/tag2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7.xml"/><Relationship Id="rId1" Type="http://schemas.openxmlformats.org/officeDocument/2006/relationships/tags" Target="../tags/tag2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9.xml"/><Relationship Id="rId1" Type="http://schemas.openxmlformats.org/officeDocument/2006/relationships/tags" Target="../tags/tag2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1.xml"/><Relationship Id="rId1" Type="http://schemas.openxmlformats.org/officeDocument/2006/relationships/tags" Target="../tags/tag3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3.xml"/><Relationship Id="rId1" Type="http://schemas.openxmlformats.org/officeDocument/2006/relationships/tags" Target="../tags/tag3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5.xml"/><Relationship Id="rId1" Type="http://schemas.openxmlformats.org/officeDocument/2006/relationships/tags" Target="../tags/tag3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7.xml"/><Relationship Id="rId1" Type="http://schemas.openxmlformats.org/officeDocument/2006/relationships/tags" Target="../tags/tag3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tags" Target="../tags/tag40.xml"/><Relationship Id="rId7" Type="http://schemas.openxmlformats.org/officeDocument/2006/relationships/image" Target="../media/image3.png"/><Relationship Id="rId2" Type="http://schemas.openxmlformats.org/officeDocument/2006/relationships/tags" Target="../tags/tag39.xml"/><Relationship Id="rId1" Type="http://schemas.openxmlformats.org/officeDocument/2006/relationships/tags" Target="../tags/tag38.xml"/><Relationship Id="rId6" Type="http://schemas.openxmlformats.org/officeDocument/2006/relationships/image" Target="../media/image2.png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4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3.xml"/><Relationship Id="rId1" Type="http://schemas.openxmlformats.org/officeDocument/2006/relationships/tags" Target="../tags/tag42.xml"/><Relationship Id="rId4" Type="http://schemas.openxmlformats.org/officeDocument/2006/relationships/hyperlink" Target="mailto:undsscismu@un.org" TargetMode="Externa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4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.xml"/><Relationship Id="rId1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8.xml"/><Relationship Id="rId1" Type="http://schemas.openxmlformats.org/officeDocument/2006/relationships/tags" Target="../tags/tag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4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3.xml"/><Relationship Id="rId1" Type="http://schemas.openxmlformats.org/officeDocument/2006/relationships/tags" Target="../tags/tag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5.xml"/><Relationship Id="rId1" Type="http://schemas.openxmlformats.org/officeDocument/2006/relationships/tags" Target="../tags/tag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EEA0D62-4FD0-3C6B-73B6-9905A73BC4E2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524000" y="2551837"/>
            <a:ext cx="9144000" cy="1754326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marL="0" marR="0" algn="ctr">
              <a:spcBef>
                <a:spcPts val="600"/>
              </a:spcBef>
              <a:spcAft>
                <a:spcPts val="600"/>
              </a:spcAft>
            </a:pPr>
            <a:r>
              <a:rPr lang="fr-FR" sz="5400" b="1" dirty="0">
                <a:solidFill>
                  <a:srgbClr val="0055A5"/>
                </a:solidFill>
                <a:latin typeface="Verdana" panose="020B0604030504040204" pitchFamily="34" charset="0"/>
                <a:ea typeface="Verdana" panose="020B0604030504040204" pitchFamily="34" charset="0"/>
                <a:cs typeface="Aptos" panose="020B0004020202020204" pitchFamily="34" charset="0"/>
              </a:rPr>
              <a:t>3.9 Comprendre le stress</a:t>
            </a:r>
          </a:p>
        </p:txBody>
      </p:sp>
    </p:spTree>
    <p:extLst>
      <p:ext uri="{BB962C8B-B14F-4D97-AF65-F5344CB8AC3E}">
        <p14:creationId xmlns:p14="http://schemas.microsoft.com/office/powerpoint/2010/main" val="1350725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7685779-6FB2-232D-C620-3F6972C4A3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CD53F6A-3B92-8A88-FC2A-E7D9606F95FF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245108" y="808020"/>
            <a:ext cx="9701783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fr-FR" sz="2000" b="1" dirty="0">
                <a:solidFill>
                  <a:srgbClr val="0055A5"/>
                </a:solidFill>
                <a:latin typeface="Verdana"/>
                <a:ea typeface="Verdana"/>
              </a:rPr>
              <a:t>Facteurs liés à la personnalité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D80C1C4-72F3-6C47-83BB-16E170C599FA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598645" y="1438354"/>
            <a:ext cx="9000000" cy="224676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effectLst/>
                <a:latin typeface="Verdana"/>
                <a:ea typeface="Calibri"/>
                <a:cs typeface="Arial"/>
              </a:rPr>
              <a:t>De nombreuses personnes qui choisissent de travailler pour les Nations Unies </a:t>
            </a:r>
            <a:r>
              <a:rPr lang="fr-FR" sz="2000" dirty="0">
                <a:latin typeface="Verdana"/>
                <a:ea typeface="Calibri"/>
                <a:cs typeface="Arial"/>
              </a:rPr>
              <a:t>sont</a:t>
            </a:r>
            <a:r>
              <a:rPr lang="fr-FR" sz="2000" dirty="0">
                <a:effectLst/>
                <a:latin typeface="Verdana"/>
                <a:ea typeface="Calibri"/>
                <a:cs typeface="Arial"/>
              </a:rPr>
              <a:t> </a:t>
            </a:r>
            <a:r>
              <a:rPr lang="fr-FR" sz="2000" dirty="0">
                <a:latin typeface="Verdana"/>
                <a:ea typeface="Calibri"/>
                <a:cs typeface="Arial"/>
              </a:rPr>
              <a:t>idéalistes et</a:t>
            </a:r>
            <a:r>
              <a:rPr lang="fr-FR" sz="2000" dirty="0">
                <a:effectLst/>
                <a:latin typeface="Verdana"/>
                <a:ea typeface="Calibri"/>
                <a:cs typeface="Arial"/>
              </a:rPr>
              <a:t> </a:t>
            </a:r>
            <a:r>
              <a:rPr lang="fr-FR" sz="2000" dirty="0">
                <a:latin typeface="Verdana"/>
                <a:ea typeface="Calibri"/>
                <a:cs typeface="Arial"/>
              </a:rPr>
              <a:t>généreuses, avec des</a:t>
            </a:r>
            <a:r>
              <a:rPr lang="fr-FR" sz="2000" dirty="0">
                <a:effectLst/>
                <a:latin typeface="Verdana"/>
                <a:ea typeface="Calibri"/>
                <a:cs typeface="Arial"/>
              </a:rPr>
              <a:t> valeurs personnelles élevées</a:t>
            </a:r>
          </a:p>
          <a:p>
            <a:pPr marL="285750" marR="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effectLst/>
                <a:latin typeface="Verdana"/>
                <a:ea typeface="Calibri"/>
                <a:cs typeface="Arial"/>
              </a:rPr>
              <a:t>Ces qualités mêmes augmentent notre vulnérabilité au stress</a:t>
            </a:r>
          </a:p>
          <a:p>
            <a:pPr marL="285750" marR="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effectLst/>
                <a:latin typeface="Verdana"/>
                <a:ea typeface="Calibri"/>
                <a:cs typeface="Arial"/>
              </a:rPr>
              <a:t>Cette vulnérabilité est particulièrement accrue lorsque les besoins sont écrasants, les ressources limitées et l'aide insuffisante</a:t>
            </a:r>
          </a:p>
        </p:txBody>
      </p:sp>
    </p:spTree>
    <p:extLst>
      <p:ext uri="{BB962C8B-B14F-4D97-AF65-F5344CB8AC3E}">
        <p14:creationId xmlns:p14="http://schemas.microsoft.com/office/powerpoint/2010/main" val="33157210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7685779-6FB2-232D-C620-3F6972C4A3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CD53F6A-3B92-8A88-FC2A-E7D9606F95FF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245108" y="808020"/>
            <a:ext cx="9701783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fr-FR" sz="2000" b="1" dirty="0">
                <a:solidFill>
                  <a:srgbClr val="0055A5"/>
                </a:solidFill>
                <a:latin typeface="Verdana"/>
                <a:ea typeface="Verdana"/>
              </a:rPr>
              <a:t>Distinctions entre les types de stress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D80C1C4-72F3-6C47-83BB-16E170C599FA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83626" y="1711524"/>
            <a:ext cx="9000000" cy="286232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effectLst/>
                <a:latin typeface="Verdana"/>
                <a:ea typeface="Calibri"/>
                <a:cs typeface="Arial"/>
              </a:rPr>
              <a:t>Stress général</a:t>
            </a:r>
            <a:r>
              <a:rPr lang="fr-FR" sz="2000" dirty="0">
                <a:latin typeface="Verdana"/>
                <a:ea typeface="Calibri"/>
                <a:cs typeface="Arial"/>
              </a:rPr>
              <a:t> : Stress auquel les gens sont confrontés au quotidien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latin typeface="Verdana"/>
                <a:ea typeface="Calibri"/>
                <a:cs typeface="Arial"/>
              </a:rPr>
              <a:t>Le stress cumulatif : Stress prolongé qui s'accumule au fil du temps et peut avoir des effets néfastes sur la santé mentale et physique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latin typeface="Verdana"/>
                <a:ea typeface="Calibri"/>
                <a:cs typeface="Arial"/>
              </a:rPr>
              <a:t>Les réactions à</a:t>
            </a:r>
            <a:r>
              <a:rPr lang="fr-FR" sz="2000" dirty="0">
                <a:effectLst/>
                <a:latin typeface="Verdana"/>
                <a:ea typeface="Calibri"/>
                <a:cs typeface="Arial"/>
              </a:rPr>
              <a:t> des incidents graves</a:t>
            </a:r>
            <a:r>
              <a:rPr lang="fr-FR" sz="2000" dirty="0">
                <a:latin typeface="Verdana"/>
                <a:ea typeface="Calibri"/>
                <a:cs typeface="Arial"/>
              </a:rPr>
              <a:t> ou à des traumatismes</a:t>
            </a:r>
            <a:r>
              <a:rPr lang="fr-FR" sz="2000" dirty="0">
                <a:effectLst/>
                <a:latin typeface="Verdana"/>
                <a:ea typeface="Calibri"/>
                <a:cs typeface="Arial"/>
              </a:rPr>
              <a:t> peuvent, chez certaines personnes, entraîner des troubles, tels que le </a:t>
            </a:r>
            <a:r>
              <a:rPr lang="fr-FR" sz="2000" dirty="0">
                <a:latin typeface="Verdana"/>
                <a:ea typeface="Calibri"/>
                <a:cs typeface="Arial"/>
              </a:rPr>
              <a:t>stress post-traumatique</a:t>
            </a:r>
            <a:r>
              <a:rPr lang="fr-FR" sz="2000" dirty="0">
                <a:effectLst/>
                <a:latin typeface="Verdana"/>
                <a:ea typeface="Calibri"/>
                <a:cs typeface="Arial"/>
              </a:rPr>
              <a:t> (SSPT)</a:t>
            </a:r>
          </a:p>
        </p:txBody>
      </p:sp>
    </p:spTree>
    <p:extLst>
      <p:ext uri="{BB962C8B-B14F-4D97-AF65-F5344CB8AC3E}">
        <p14:creationId xmlns:p14="http://schemas.microsoft.com/office/powerpoint/2010/main" val="42849626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7685779-6FB2-232D-C620-3F6972C4A3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CD53F6A-3B92-8A88-FC2A-E7D9606F95FF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245108" y="808020"/>
            <a:ext cx="9701783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fr-FR" sz="2000" b="1" dirty="0">
                <a:solidFill>
                  <a:srgbClr val="0055A5"/>
                </a:solidFill>
                <a:latin typeface="Verdana"/>
                <a:ea typeface="Verdana"/>
              </a:rPr>
              <a:t>Tout le monde peut développer un SSPT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D80C1C4-72F3-6C47-83BB-16E170C599FA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598645" y="1438354"/>
            <a:ext cx="9000000" cy="224676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marR="0" lvl="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latin typeface="Verdana"/>
                <a:ea typeface="Calibri"/>
                <a:cs typeface="Arial"/>
              </a:rPr>
              <a:t>Être en bonne santé permet d’avoir de bonnes capacités d'adaptation et d’être flexible pendant le déploiement.</a:t>
            </a:r>
          </a:p>
          <a:p>
            <a:pPr marL="342900" marR="0" lvl="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latin typeface="Verdana"/>
                <a:ea typeface="Calibri"/>
                <a:cs typeface="Arial"/>
              </a:rPr>
              <a:t>Non traités, les effets du stress lié à un incident critique peuvent générer un SSPT.</a:t>
            </a:r>
          </a:p>
          <a:p>
            <a:pPr marL="342900" marR="0" lvl="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effectLst/>
                <a:latin typeface="Verdana"/>
                <a:ea typeface="Calibri"/>
                <a:cs typeface="Arial"/>
              </a:rPr>
              <a:t>Demandez l'aide du personnel médical de la mission et des conseillers en matière de stress.</a:t>
            </a:r>
          </a:p>
        </p:txBody>
      </p:sp>
    </p:spTree>
    <p:extLst>
      <p:ext uri="{BB962C8B-B14F-4D97-AF65-F5344CB8AC3E}">
        <p14:creationId xmlns:p14="http://schemas.microsoft.com/office/powerpoint/2010/main" val="14563135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7685779-6FB2-232D-C620-3F6972C4A3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CD53F6A-3B92-8A88-FC2A-E7D9606F95FF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245108" y="808020"/>
            <a:ext cx="9701783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fr-FR" sz="2000" b="1" dirty="0">
                <a:solidFill>
                  <a:srgbClr val="0055A5"/>
                </a:solidFill>
                <a:latin typeface="Verdana"/>
                <a:ea typeface="Verdana"/>
              </a:rPr>
              <a:t>Stress cumulatif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D80C1C4-72F3-6C47-83BB-16E170C599FA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598645" y="1582128"/>
            <a:ext cx="9000000" cy="30162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R="0" lvl="0">
              <a:spcBef>
                <a:spcPts val="600"/>
              </a:spcBef>
              <a:spcAft>
                <a:spcPts val="600"/>
              </a:spcAft>
            </a:pPr>
            <a:r>
              <a:rPr lang="fr-FR" sz="2000" b="1" dirty="0">
                <a:latin typeface="Verdana"/>
                <a:ea typeface="Calibri" panose="020F0502020204030204" pitchFamily="34" charset="0"/>
                <a:cs typeface="Arial"/>
              </a:rPr>
              <a:t>Voici quelques exemples de frustrations quotidiennes répétées qui peuvent générer un stress cumulatif :</a:t>
            </a:r>
          </a:p>
          <a:p>
            <a:pPr marL="342900" marR="0" lvl="0" indent="-342900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fr-FR" sz="2000" dirty="0">
                <a:effectLst/>
                <a:latin typeface="Verdana"/>
                <a:ea typeface="Calibri"/>
                <a:cs typeface="Arial"/>
              </a:rPr>
              <a:t>Logement : manque d'intimité ou de confort, bruit, pénurie d'eau, froid, chaleur</a:t>
            </a:r>
          </a:p>
          <a:p>
            <a:pPr marL="342900" marR="0" lvl="0" indent="-342900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fr-FR" sz="2000" dirty="0">
                <a:effectLst/>
                <a:latin typeface="Verdana"/>
                <a:ea typeface="Calibri"/>
                <a:cs typeface="Arial"/>
              </a:rPr>
              <a:t>Déplacements : risques, dangers, barrages routiers, retards, incertitudes </a:t>
            </a:r>
          </a:p>
          <a:p>
            <a:pPr marL="342900" marR="0" lvl="0" indent="-342900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fr-FR" sz="2000" dirty="0">
                <a:effectLst/>
                <a:latin typeface="Verdana"/>
                <a:ea typeface="Calibri"/>
                <a:cs typeface="Arial"/>
              </a:rPr>
              <a:t>Nourriture : pénuries, changement d’habitudes alimentaires, manque de variété</a:t>
            </a:r>
          </a:p>
          <a:p>
            <a:pPr marL="342900" marR="0" lvl="0" indent="-342900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fr-FR" sz="2000" dirty="0">
                <a:effectLst/>
                <a:latin typeface="Verdana"/>
                <a:ea typeface="Calibri"/>
                <a:cs typeface="Arial"/>
              </a:rPr>
              <a:t>Collègues : relations professionnelles et personnelles médiocres ou malsaines. </a:t>
            </a:r>
          </a:p>
          <a:p>
            <a:pPr marL="342900" marR="0" lvl="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>
              <a:effectLst/>
              <a:latin typeface="Verdana" panose="020B060403050404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02300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7685779-6FB2-232D-C620-3F6972C4A3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CD53F6A-3B92-8A88-FC2A-E7D9606F95FF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245108" y="808020"/>
            <a:ext cx="9701783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fr-FR" sz="2000" b="1" dirty="0">
                <a:solidFill>
                  <a:srgbClr val="0055A5"/>
                </a:solidFill>
                <a:latin typeface="Verdana"/>
                <a:ea typeface="Verdana"/>
              </a:rPr>
              <a:t>Les signes du stress cumulatif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D80C1C4-72F3-6C47-83BB-16E170C599FA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271156" y="1459230"/>
            <a:ext cx="9675735" cy="424731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marR="0" lvl="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latin typeface="Verdana"/>
                <a:ea typeface="Calibri"/>
                <a:cs typeface="Arial"/>
              </a:rPr>
              <a:t>Soyez attentifs aux signes</a:t>
            </a:r>
          </a:p>
          <a:p>
            <a:pPr marL="342900" marR="0" lvl="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latin typeface="Verdana"/>
                <a:ea typeface="Calibri"/>
                <a:cs typeface="Arial"/>
              </a:rPr>
              <a:t>Les réactions peuvent être précoces et se multiplier.</a:t>
            </a:r>
          </a:p>
          <a:p>
            <a:pPr marR="0" lvl="0">
              <a:spcBef>
                <a:spcPts val="600"/>
              </a:spcBef>
              <a:spcAft>
                <a:spcPts val="600"/>
              </a:spcAft>
            </a:pPr>
            <a:endParaRPr lang="fr-FR" sz="2000" dirty="0">
              <a:latin typeface="Verdana" panose="020B060403050404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R="0" lvl="0">
              <a:spcBef>
                <a:spcPts val="600"/>
              </a:spcBef>
              <a:spcAft>
                <a:spcPts val="600"/>
              </a:spcAft>
            </a:pPr>
            <a:r>
              <a:rPr lang="fr-FR" sz="2000" b="1" dirty="0">
                <a:latin typeface="Verdana"/>
                <a:ea typeface="Calibri" panose="020F0502020204030204" pitchFamily="34" charset="0"/>
                <a:cs typeface="Arial"/>
              </a:rPr>
              <a:t>Les réactions caractéristiques du stress cumulatif incluent :</a:t>
            </a:r>
          </a:p>
          <a:p>
            <a:pPr marL="342900" marR="0" lvl="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latin typeface="Verdana"/>
                <a:ea typeface="Calibri" panose="020F0502020204030204" pitchFamily="34" charset="0"/>
                <a:cs typeface="Arial"/>
              </a:rPr>
              <a:t>Douleurs physiques, maux de tête, troubles du sommeil, cynisme</a:t>
            </a:r>
          </a:p>
          <a:p>
            <a:pPr marL="342900" marR="0" lvl="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latin typeface="Verdana"/>
                <a:ea typeface="Calibri" panose="020F0502020204030204" pitchFamily="34" charset="0"/>
                <a:cs typeface="Arial"/>
              </a:rPr>
              <a:t>Impression d’être sous pression, d’être dépassé, perte du sens de l'humour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latin typeface="Verdana"/>
                <a:ea typeface="Calibri"/>
                <a:cs typeface="Arial"/>
              </a:rPr>
              <a:t>Difficultés de concentration, irritabilité, rejet de la faute sur les autres, refus de prendre des congés</a:t>
            </a:r>
          </a:p>
          <a:p>
            <a:pPr marL="342900" marR="0" lvl="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latin typeface="Verdana"/>
                <a:ea typeface="Calibri" panose="020F0502020204030204" pitchFamily="34" charset="0"/>
                <a:cs typeface="Arial"/>
              </a:rPr>
              <a:t>Consommation excessive d'alcool et de substances</a:t>
            </a:r>
          </a:p>
        </p:txBody>
      </p:sp>
    </p:spTree>
    <p:extLst>
      <p:ext uri="{BB962C8B-B14F-4D97-AF65-F5344CB8AC3E}">
        <p14:creationId xmlns:p14="http://schemas.microsoft.com/office/powerpoint/2010/main" val="21586383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D4D1133-9BD7-EE17-6D92-8197CC14F0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A42F3DD-A577-C9ED-F16D-3533ABEB81B0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157753" y="797524"/>
            <a:ext cx="9701783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fr-FR" sz="2000" b="1" dirty="0">
                <a:solidFill>
                  <a:srgbClr val="0055A5"/>
                </a:solidFill>
                <a:latin typeface="Verdana"/>
                <a:ea typeface="Verdana"/>
              </a:rPr>
              <a:t>Faire face au stress : La stratégie P E C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56C5A7EF-3013-FF83-F79D-2E241FF4B684}"/>
              </a:ext>
            </a:extLst>
          </p:cNvPr>
          <p:cNvGraphicFramePr>
            <a:graphicFrameLocks noGrp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61098316"/>
              </p:ext>
            </p:extLst>
          </p:nvPr>
        </p:nvGraphicFramePr>
        <p:xfrm>
          <a:off x="1686000" y="1549657"/>
          <a:ext cx="8820000" cy="432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5332">
                  <a:extLst>
                    <a:ext uri="{9D8B030D-6E8A-4147-A177-3AD203B41FA5}">
                      <a16:colId xmlns:a16="http://schemas.microsoft.com/office/drawing/2014/main" val="2310029079"/>
                    </a:ext>
                  </a:extLst>
                </a:gridCol>
                <a:gridCol w="5984668">
                  <a:extLst>
                    <a:ext uri="{9D8B030D-6E8A-4147-A177-3AD203B41FA5}">
                      <a16:colId xmlns:a16="http://schemas.microsoft.com/office/drawing/2014/main" val="1469860153"/>
                    </a:ext>
                  </a:extLst>
                </a:gridCol>
              </a:tblGrid>
              <a:tr h="1440000">
                <a:tc>
                  <a:txBody>
                    <a:bodyPr/>
                    <a:lstStyle/>
                    <a:p>
                      <a:r>
                        <a:rPr lang="fr-FR" b="1" u="none" dirty="0">
                          <a:solidFill>
                            <a:schemeClr val="tx1"/>
                          </a:solidFill>
                          <a:latin typeface="Verdana"/>
                          <a:ea typeface="Verdana"/>
                        </a:rPr>
                        <a:t>P</a:t>
                      </a:r>
                      <a:r>
                        <a:rPr lang="fr-FR" u="none" dirty="0">
                          <a:solidFill>
                            <a:schemeClr val="tx1"/>
                          </a:solidFill>
                          <a:latin typeface="Verdana"/>
                          <a:ea typeface="Verdana"/>
                        </a:rPr>
                        <a:t> = </a:t>
                      </a:r>
                      <a:r>
                        <a:rPr lang="fr-FR" b="0" u="none" dirty="0">
                          <a:solidFill>
                            <a:schemeClr val="tx1"/>
                          </a:solidFill>
                          <a:latin typeface="Verdana"/>
                          <a:ea typeface="Verdana"/>
                        </a:rPr>
                        <a:t>Prise de conscience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b="0" dirty="0">
                          <a:solidFill>
                            <a:schemeClr val="tx1"/>
                          </a:solidFill>
                          <a:latin typeface="Verdana"/>
                          <a:ea typeface="Verdana"/>
                        </a:rPr>
                        <a:t>Il est essentiel d'identifier la source du stress négatif.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33937664"/>
                  </a:ext>
                </a:extLst>
              </a:tr>
              <a:tr h="1440000">
                <a:tc>
                  <a:txBody>
                    <a:bodyPr/>
                    <a:lstStyle/>
                    <a:p>
                      <a:r>
                        <a:rPr lang="fr-FR" b="1" u="none" dirty="0">
                          <a:solidFill>
                            <a:schemeClr val="tx1"/>
                          </a:solidFill>
                          <a:latin typeface="Verdana"/>
                          <a:ea typeface="Verdana"/>
                        </a:rPr>
                        <a:t>E</a:t>
                      </a:r>
                      <a:r>
                        <a:rPr lang="fr-FR" u="none" dirty="0">
                          <a:solidFill>
                            <a:schemeClr val="tx1"/>
                          </a:solidFill>
                          <a:latin typeface="Verdana"/>
                          <a:ea typeface="Verdana"/>
                        </a:rPr>
                        <a:t> = Équilibre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b="0" dirty="0">
                          <a:solidFill>
                            <a:schemeClr val="tx1"/>
                          </a:solidFill>
                          <a:latin typeface="Verdana"/>
                          <a:ea typeface="Verdana"/>
                        </a:rPr>
                        <a:t>Bien se connaître et connaître ses limites pour gérer le stress de manière efficace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41518470"/>
                  </a:ext>
                </a:extLst>
              </a:tr>
              <a:tr h="1440000">
                <a:tc>
                  <a:txBody>
                    <a:bodyPr/>
                    <a:lstStyle/>
                    <a:p>
                      <a:r>
                        <a:rPr lang="fr-FR" b="1" u="none" dirty="0">
                          <a:solidFill>
                            <a:schemeClr val="tx1"/>
                          </a:solidFill>
                          <a:latin typeface="Verdana"/>
                          <a:ea typeface="Verdana"/>
                        </a:rPr>
                        <a:t>C</a:t>
                      </a:r>
                      <a:r>
                        <a:rPr lang="fr-FR" u="none" dirty="0">
                          <a:solidFill>
                            <a:schemeClr val="tx1"/>
                          </a:solidFill>
                          <a:latin typeface="Verdana"/>
                          <a:ea typeface="Verdana"/>
                        </a:rPr>
                        <a:t> = Contrôle</a:t>
                      </a:r>
                      <a:r>
                        <a:rPr lang="fr-FR" sz="2000" b="0" u="none" dirty="0">
                          <a:solidFill>
                            <a:schemeClr val="tx1"/>
                          </a:solidFill>
                          <a:latin typeface="Verdana"/>
                          <a:ea typeface="Verdana"/>
                        </a:rPr>
                        <a:t> 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b="0" dirty="0">
                          <a:solidFill>
                            <a:schemeClr val="tx1"/>
                          </a:solidFill>
                          <a:latin typeface="Verdana"/>
                          <a:ea typeface="Verdana"/>
                        </a:rPr>
                        <a:t>Gérer le stress, c'est prendre le contrôle de votre vie.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894370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764223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69EE571-2CC7-4C3C-EF7D-F41ED61D1F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07EA3E0-EFE9-E7C4-15C9-9B93D1A78B9E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245108" y="735146"/>
            <a:ext cx="9701783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fr-FR" sz="2000" b="1" dirty="0">
                <a:solidFill>
                  <a:srgbClr val="0055A5"/>
                </a:solidFill>
                <a:latin typeface="Verdana"/>
                <a:ea typeface="Verdana"/>
              </a:rPr>
              <a:t>Techniques de gestion du stress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DA2032B-D65A-642F-C7F3-8F113EBC5E48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598645" y="1438354"/>
            <a:ext cx="9000000" cy="255454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fr-FR" sz="2000" b="1" dirty="0">
                <a:latin typeface="Verdana"/>
                <a:ea typeface="Verdana"/>
              </a:rPr>
              <a:t>Gérer le stress, c'est avant tout prendre le contrôle. Vous devrez peut-être trouver des mesures efficaces pour :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latin typeface="Verdana"/>
                <a:ea typeface="Verdana"/>
              </a:rPr>
              <a:t>Changer votre façon de penser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latin typeface="Verdana"/>
                <a:ea typeface="Verdana"/>
              </a:rPr>
              <a:t>Changer votre comportement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latin typeface="Verdana"/>
                <a:ea typeface="Verdana"/>
              </a:rPr>
              <a:t>Changer votre mode de vie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>
              <a:latin typeface="Verdana"/>
              <a:ea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36640440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69EE571-2CC7-4C3C-EF7D-F41ED61D1F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07EA3E0-EFE9-E7C4-15C9-9B93D1A78B9E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245108" y="725910"/>
            <a:ext cx="9701783" cy="70788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fr-FR" sz="2000" b="1" dirty="0">
                <a:solidFill>
                  <a:srgbClr val="0055A5"/>
                </a:solidFill>
                <a:latin typeface="Verdana"/>
                <a:ea typeface="Verdana"/>
              </a:rPr>
              <a:t>Que peuvent faire les agents de maintien de la paix ?</a:t>
            </a:r>
          </a:p>
          <a:p>
            <a:pPr algn="ctr"/>
            <a:r>
              <a:rPr lang="fr-FR" sz="2000" b="1" dirty="0">
                <a:solidFill>
                  <a:srgbClr val="0055A5"/>
                </a:solidFill>
                <a:latin typeface="Verdana"/>
                <a:ea typeface="Verdana"/>
              </a:rPr>
              <a:t>– Gérer le stress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DA2032B-D65A-642F-C7F3-8F113EBC5E48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595999" y="2288959"/>
            <a:ext cx="9000000" cy="193899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marR="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effectLst/>
                <a:latin typeface="Verdana"/>
                <a:ea typeface="Calibri"/>
                <a:cs typeface="Arial"/>
              </a:rPr>
              <a:t>Pratiquer la pensée positive et accepter les défis</a:t>
            </a:r>
          </a:p>
          <a:p>
            <a:pPr marL="285750" marR="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effectLst/>
                <a:latin typeface="Verdana"/>
                <a:ea typeface="Calibri"/>
                <a:cs typeface="Arial"/>
              </a:rPr>
              <a:t>Vous entraîner à vider votre sac ou à exprimer des émotions fortes de manière positive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effectLst/>
                <a:latin typeface="Verdana"/>
                <a:ea typeface="Calibri"/>
                <a:cs typeface="Arial"/>
              </a:rPr>
              <a:t>Pratiquer des techniques de gestion de la colère : relaxation, dialogue intérieur positif et affirmation de soi</a:t>
            </a:r>
          </a:p>
        </p:txBody>
      </p:sp>
    </p:spTree>
    <p:extLst>
      <p:ext uri="{BB962C8B-B14F-4D97-AF65-F5344CB8AC3E}">
        <p14:creationId xmlns:p14="http://schemas.microsoft.com/office/powerpoint/2010/main" val="42583747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69EE571-2CC7-4C3C-EF7D-F41ED61D1F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07EA3E0-EFE9-E7C4-15C9-9B93D1A78B9E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245108" y="725910"/>
            <a:ext cx="9701783" cy="70788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fr-FR" sz="2000" b="1" dirty="0">
                <a:solidFill>
                  <a:srgbClr val="0055A5"/>
                </a:solidFill>
                <a:latin typeface="Verdana"/>
                <a:ea typeface="Verdana"/>
              </a:rPr>
              <a:t>Que peuvent faire les agents de maintien de la paix</a:t>
            </a:r>
          </a:p>
          <a:p>
            <a:pPr algn="ctr"/>
            <a:r>
              <a:rPr lang="fr-FR" sz="2000" b="1" dirty="0">
                <a:solidFill>
                  <a:srgbClr val="0055A5"/>
                </a:solidFill>
                <a:latin typeface="Verdana"/>
                <a:ea typeface="Verdana"/>
              </a:rPr>
              <a:t>– Gérer les tensions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DA2032B-D65A-642F-C7F3-8F113EBC5E48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595999" y="1927452"/>
            <a:ext cx="9000000" cy="255454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marR="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effectLst/>
                <a:latin typeface="Verdana"/>
                <a:ea typeface="Calibri"/>
                <a:cs typeface="Arial"/>
              </a:rPr>
              <a:t>Pratiquer le yoga et la méditation, faire de l'exercice physique régulièrement</a:t>
            </a:r>
          </a:p>
          <a:p>
            <a:pPr marL="342900" marR="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effectLst/>
                <a:latin typeface="Verdana"/>
                <a:ea typeface="Calibri"/>
                <a:cs typeface="Arial"/>
              </a:rPr>
              <a:t>Gérer son temps et ses priorités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effectLst/>
                <a:latin typeface="Verdana"/>
                <a:ea typeface="Calibri"/>
                <a:cs typeface="Arial"/>
              </a:rPr>
              <a:t>Bien manger, </a:t>
            </a:r>
            <a:r>
              <a:rPr lang="fr-FR" sz="2000" dirty="0">
                <a:latin typeface="Verdana"/>
                <a:ea typeface="Calibri"/>
                <a:cs typeface="Arial"/>
              </a:rPr>
              <a:t>bien dormir et bien se reposer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latin typeface="Verdana"/>
                <a:ea typeface="Calibri"/>
                <a:cs typeface="Arial"/>
              </a:rPr>
              <a:t>Éviter l'abus d'alcool, de caféine et de nicotine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latin typeface="Verdana"/>
                <a:ea typeface="Calibri"/>
                <a:cs typeface="Arial"/>
              </a:rPr>
              <a:t>Maintenir un équilibre entre vie professionnelle et vie privée</a:t>
            </a:r>
          </a:p>
        </p:txBody>
      </p:sp>
    </p:spTree>
    <p:extLst>
      <p:ext uri="{BB962C8B-B14F-4D97-AF65-F5344CB8AC3E}">
        <p14:creationId xmlns:p14="http://schemas.microsoft.com/office/powerpoint/2010/main" val="31777059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0E91218-13BC-8E8D-EE45-22A6F67522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9430FA3-94F5-7F51-F61B-0EFC06D08596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964692" y="725910"/>
            <a:ext cx="9701783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fr-FR" sz="2000" b="1" dirty="0">
                <a:solidFill>
                  <a:srgbClr val="0055A5"/>
                </a:solidFill>
                <a:latin typeface="Verdana"/>
                <a:ea typeface="Verdana"/>
              </a:rPr>
              <a:t>Techniques de gestion inappropriées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60205DA-285E-0C0A-FFB2-14EDDB1BD17B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598645" y="1438354"/>
            <a:ext cx="9000000" cy="30162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latin typeface="Verdana"/>
                <a:ea typeface="Verdana"/>
              </a:rPr>
              <a:t>Les mécanismes de gestion classiques ne fonctionnent pas ou l'on gère le stress de manière inadaptée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latin typeface="Verdana"/>
                <a:ea typeface="Verdana"/>
              </a:rPr>
              <a:t>Ces comportements sont mauvais pour la santé et le bien-être sur le long terme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latin typeface="Verdana"/>
                <a:ea typeface="Verdana"/>
              </a:rPr>
              <a:t>Abus de certaines substances (drogue, automédication, alcool, café) et changement de comportement (sexe comme exutoire, troubles alimentaires)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>
              <a:latin typeface="Verdana"/>
              <a:ea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3073529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58C54159-B041-F405-2184-AFC7516C5B1D}"/>
              </a:ext>
            </a:extLst>
          </p:cNvPr>
          <p:cNvGraphicFramePr>
            <a:graphicFrameLocks noGrp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755467560"/>
              </p:ext>
            </p:extLst>
          </p:nvPr>
        </p:nvGraphicFramePr>
        <p:xfrm>
          <a:off x="1596000" y="1524000"/>
          <a:ext cx="8999999" cy="441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99999">
                  <a:extLst>
                    <a:ext uri="{9D8B030D-6E8A-4147-A177-3AD203B41FA5}">
                      <a16:colId xmlns:a16="http://schemas.microsoft.com/office/drawing/2014/main" val="424599008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2000" noProof="0" dirty="0">
                          <a:solidFill>
                            <a:srgbClr val="0055A5"/>
                          </a:solidFill>
                          <a:latin typeface="Verdana"/>
                          <a:ea typeface="Verdana"/>
                        </a:rPr>
                        <a:t>Objectifs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53720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2000" noProof="0" dirty="0">
                          <a:solidFill>
                            <a:schemeClr val="dk1"/>
                          </a:solidFill>
                          <a:effectLst/>
                          <a:latin typeface="Verdana"/>
                          <a:ea typeface="Verdana"/>
                          <a:cs typeface="+mn-cs"/>
                        </a:rPr>
                        <a:t>Informer le personnel de maintien de la paix de l’ONU des risques que le stress fait peser sur leur santé 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08283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fr-FR" sz="2000" b="1" noProof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91531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2000" b="1" noProof="0" dirty="0">
                          <a:solidFill>
                            <a:srgbClr val="0055A5"/>
                          </a:solidFill>
                          <a:latin typeface="Verdana"/>
                          <a:ea typeface="Verdana"/>
                        </a:rPr>
                        <a:t>Pertinence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45524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342900" indent="-342900"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fr-FR" sz="2000" noProof="0" dirty="0">
                          <a:latin typeface="Verdana"/>
                          <a:ea typeface="Verdana"/>
                        </a:rPr>
                        <a:t>Les agents de maintien de la paix travaillent dans des zones à hauts risques et d'opérations de crises.  </a:t>
                      </a:r>
                    </a:p>
                    <a:p>
                      <a:pPr marL="342900" indent="-342900"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fr-FR" sz="2000" b="0" i="0" u="none" strike="noStrike" noProof="0" dirty="0">
                          <a:solidFill>
                            <a:srgbClr val="000000"/>
                          </a:solidFill>
                          <a:latin typeface="Verdana"/>
                        </a:rPr>
                        <a:t>L'ONU encourage vivement tous les agents de maintien de la paix à adopter une attitude professionnelle, ce qui signifie respecter vos propres limites et celles de vos collègues. </a:t>
                      </a:r>
                    </a:p>
                    <a:p>
                      <a:pPr marL="342900" lvl="0" indent="-342900"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fr-FR" sz="2000" b="1" i="0" u="none" strike="noStrike" noProof="0" dirty="0">
                          <a:solidFill>
                            <a:srgbClr val="000000"/>
                          </a:solidFill>
                          <a:latin typeface="Verdana"/>
                        </a:rPr>
                        <a:t>L'équilibre entre vie professionnelle et vie privée</a:t>
                      </a:r>
                      <a:r>
                        <a:rPr lang="fr-FR" sz="2000" i="0" u="none" strike="noStrike" noProof="0" dirty="0">
                          <a:solidFill>
                            <a:srgbClr val="000000"/>
                          </a:solidFill>
                          <a:latin typeface="Verdana"/>
                        </a:rPr>
                        <a:t> est </a:t>
                      </a:r>
                      <a:r>
                        <a:rPr lang="fr-FR" sz="2000" b="0" i="0" u="none" strike="noStrike" noProof="0" dirty="0">
                          <a:solidFill>
                            <a:srgbClr val="000000"/>
                          </a:solidFill>
                          <a:latin typeface="Verdana"/>
                        </a:rPr>
                        <a:t>important. 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77492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4020961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3615634-4C7C-632D-2408-9A9A673546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A44FC8F-F979-4E88-276B-21C76DA9CCF4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964692" y="725910"/>
            <a:ext cx="9701783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fr-FR" sz="2000" b="1" dirty="0">
                <a:solidFill>
                  <a:srgbClr val="0055A5"/>
                </a:solidFill>
                <a:latin typeface="Verdana"/>
                <a:ea typeface="Verdana"/>
              </a:rPr>
              <a:t>Aide et ressources complémentaires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5C51665-0722-5A52-E9B3-315D40E2B87D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596000" y="1576578"/>
            <a:ext cx="9000000" cy="31700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latin typeface="Verdana"/>
                <a:ea typeface="Verdana"/>
              </a:rPr>
              <a:t>Contacter votre conseiller du personnel, votre service médical, un médecin de l'ONU et vos collègues du personnel d'assistance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latin typeface="Verdana"/>
                <a:ea typeface="Verdana"/>
              </a:rPr>
              <a:t>Discuter avec un ami de confiance et/ou un membre de sa famille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latin typeface="Verdana"/>
                <a:ea typeface="Verdana"/>
              </a:rPr>
              <a:t>Les responsables doivent être conscients de l'impact du stress sur eux-mêmes et sur leur équipe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latin typeface="Verdana"/>
                <a:ea typeface="Verdana"/>
              </a:rPr>
              <a:t>Se soutenir mutuellement en tant qu'équipe, en prenant des nouvelles les uns des autres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latin typeface="Verdana"/>
                <a:ea typeface="Verdana"/>
              </a:rPr>
              <a:t>Utiliser le système de parrainage de l'ONU</a:t>
            </a:r>
          </a:p>
        </p:txBody>
      </p:sp>
    </p:spTree>
    <p:extLst>
      <p:ext uri="{BB962C8B-B14F-4D97-AF65-F5344CB8AC3E}">
        <p14:creationId xmlns:p14="http://schemas.microsoft.com/office/powerpoint/2010/main" val="15777733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3615634-4C7C-632D-2408-9A9A673546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A44FC8F-F979-4E88-276B-21C76DA9CCF4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245108" y="725910"/>
            <a:ext cx="9701783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fr-FR" sz="2000" b="1" dirty="0">
                <a:solidFill>
                  <a:srgbClr val="0055A5"/>
                </a:solidFill>
                <a:latin typeface="Verdana"/>
                <a:ea typeface="Verdana"/>
              </a:rPr>
              <a:t>Trouver de l'aide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5C51665-0722-5A52-E9B3-315D40E2B87D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598645" y="1438354"/>
            <a:ext cx="9000000" cy="116955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latin typeface="Verdana"/>
                <a:ea typeface="Verdana"/>
              </a:rPr>
              <a:t>Télécharger l'application UN’s MindCompanion (disponible sur Google Play Store ou Apple Store)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>
              <a:latin typeface="Verdana"/>
              <a:ea typeface="Verdana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00D063C-62CE-4A72-C5E5-A9807487ABBC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1865999" y="2499399"/>
            <a:ext cx="8460000" cy="175069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A4F8622-1F77-5DA6-35F5-8424FE445524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3125999" y="4536799"/>
            <a:ext cx="5940000" cy="2022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304583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3615634-4C7C-632D-2408-9A9A673546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A44FC8F-F979-4E88-276B-21C76DA9CCF4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245108" y="725910"/>
            <a:ext cx="9701783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fr-FR" sz="2000" b="1" dirty="0">
                <a:solidFill>
                  <a:srgbClr val="0055A5"/>
                </a:solidFill>
                <a:latin typeface="Verdana"/>
                <a:ea typeface="Verdana"/>
              </a:rPr>
              <a:t>Conseiller du personnel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5C51665-0722-5A52-E9B3-315D40E2B87D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598645" y="1438354"/>
            <a:ext cx="9000000" cy="147732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b="0" i="0" dirty="0">
                <a:solidFill>
                  <a:srgbClr val="333333"/>
                </a:solidFill>
                <a:effectLst/>
                <a:highlight>
                  <a:srgbClr val="FFFFFF"/>
                </a:highlight>
                <a:latin typeface="Verdana"/>
                <a:ea typeface="Verdana"/>
              </a:rPr>
              <a:t>Personnel de l’ONU basé sur le terrain (sans </a:t>
            </a:r>
            <a:r>
              <a:rPr lang="fr-FR" sz="2000" dirty="0">
                <a:solidFill>
                  <a:srgbClr val="333333"/>
                </a:solidFill>
                <a:highlight>
                  <a:srgbClr val="FFFFFF"/>
                </a:highlight>
                <a:latin typeface="Verdana"/>
                <a:ea typeface="Verdana"/>
              </a:rPr>
              <a:t>conseillers </a:t>
            </a:r>
            <a:r>
              <a:rPr lang="fr-FR" sz="2000" b="0" i="0" dirty="0">
                <a:solidFill>
                  <a:srgbClr val="333333"/>
                </a:solidFill>
                <a:effectLst/>
                <a:highlight>
                  <a:srgbClr val="FFFFFF"/>
                </a:highlight>
                <a:latin typeface="Verdana"/>
                <a:ea typeface="Verdana"/>
              </a:rPr>
              <a:t>locaux</a:t>
            </a:r>
            <a:r>
              <a:rPr lang="fr-FR" sz="2000" dirty="0">
                <a:solidFill>
                  <a:srgbClr val="333333"/>
                </a:solidFill>
                <a:highlight>
                  <a:srgbClr val="FFFFFF"/>
                </a:highlight>
                <a:latin typeface="Verdana"/>
                <a:ea typeface="Verdana"/>
              </a:rPr>
              <a:t>) </a:t>
            </a:r>
            <a:r>
              <a:rPr lang="fr-FR" sz="2000" b="0" i="0" dirty="0">
                <a:solidFill>
                  <a:srgbClr val="333333"/>
                </a:solidFill>
                <a:effectLst/>
                <a:highlight>
                  <a:srgbClr val="FFFFFF"/>
                </a:highlight>
                <a:latin typeface="Verdana"/>
                <a:ea typeface="Verdana"/>
              </a:rPr>
              <a:t>: Contacter le Groupe de gestion du stress traumatique (CISMU – Critical Incident Stress Management Unit)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solidFill>
                  <a:srgbClr val="333333"/>
                </a:solidFill>
                <a:highlight>
                  <a:srgbClr val="FFFFFF"/>
                </a:highlight>
                <a:latin typeface="Verdana"/>
                <a:ea typeface="Verdana"/>
              </a:rPr>
              <a:t>Courriel :</a:t>
            </a:r>
            <a:r>
              <a:rPr lang="fr-FR" sz="2000" b="0" i="0" dirty="0">
                <a:solidFill>
                  <a:srgbClr val="333333"/>
                </a:solidFill>
                <a:effectLst/>
                <a:highlight>
                  <a:srgbClr val="FFFFFF"/>
                </a:highlight>
                <a:latin typeface="Verdana"/>
                <a:ea typeface="Verdana"/>
              </a:rPr>
              <a:t> </a:t>
            </a:r>
            <a:r>
              <a:rPr lang="fr-FR" sz="2000" b="0" i="0" u="none" strike="noStrike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Verdana"/>
                <a:ea typeface="Verdana"/>
                <a:hlinkClick r:id="rId4"/>
              </a:rPr>
              <a:t>undsscismu@un.org</a:t>
            </a:r>
            <a:r>
              <a:rPr lang="fr-FR" sz="2000" b="0" i="0" dirty="0">
                <a:solidFill>
                  <a:srgbClr val="333333"/>
                </a:solidFill>
                <a:effectLst/>
                <a:highlight>
                  <a:srgbClr val="FFFFFF"/>
                </a:highlight>
                <a:latin typeface="Verdana"/>
                <a:ea typeface="Verdana"/>
              </a:rPr>
              <a:t>   </a:t>
            </a:r>
          </a:p>
        </p:txBody>
      </p:sp>
    </p:spTree>
    <p:extLst>
      <p:ext uri="{BB962C8B-B14F-4D97-AF65-F5344CB8AC3E}">
        <p14:creationId xmlns:p14="http://schemas.microsoft.com/office/powerpoint/2010/main" val="190916199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EEA0D62-4FD0-3C6B-73B6-9905A73BC4E2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524000" y="2967335"/>
            <a:ext cx="9144000" cy="92333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marL="0" marR="0" algn="ctr">
              <a:spcBef>
                <a:spcPts val="600"/>
              </a:spcBef>
              <a:spcAft>
                <a:spcPts val="600"/>
              </a:spcAft>
            </a:pPr>
            <a:r>
              <a:rPr lang="fr-FR" sz="5400" b="1" dirty="0">
                <a:solidFill>
                  <a:srgbClr val="0055A5"/>
                </a:solidFill>
                <a:latin typeface="Verdana" panose="020B0604030504040204" pitchFamily="34" charset="0"/>
                <a:ea typeface="Verdana" panose="020B0604030504040204" pitchFamily="34" charset="0"/>
                <a:cs typeface="Aptos" panose="020B0004020202020204" pitchFamily="34" charset="0"/>
              </a:rPr>
              <a:t>Merci</a:t>
            </a:r>
          </a:p>
        </p:txBody>
      </p:sp>
    </p:spTree>
    <p:extLst>
      <p:ext uri="{BB962C8B-B14F-4D97-AF65-F5344CB8AC3E}">
        <p14:creationId xmlns:p14="http://schemas.microsoft.com/office/powerpoint/2010/main" val="9026893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58C54159-B041-F405-2184-AFC7516C5B1D}"/>
              </a:ext>
            </a:extLst>
          </p:cNvPr>
          <p:cNvGraphicFramePr>
            <a:graphicFrameLocks noGrp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386202148"/>
              </p:ext>
            </p:extLst>
          </p:nvPr>
        </p:nvGraphicFramePr>
        <p:xfrm>
          <a:off x="1596000" y="1596368"/>
          <a:ext cx="8999999" cy="3984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99999">
                  <a:extLst>
                    <a:ext uri="{9D8B030D-6E8A-4147-A177-3AD203B41FA5}">
                      <a16:colId xmlns:a16="http://schemas.microsoft.com/office/drawing/2014/main" val="424599008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fr-FR" sz="2000" dirty="0">
                          <a:solidFill>
                            <a:srgbClr val="0055A5"/>
                          </a:solidFill>
                          <a:latin typeface="Verdana"/>
                          <a:ea typeface="Verdana"/>
                        </a:rPr>
                        <a:t>Résultats de l'apprentissage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53720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457200" lvl="0" indent="-457200">
                        <a:spcBef>
                          <a:spcPts val="1200"/>
                        </a:spcBef>
                        <a:spcAft>
                          <a:spcPts val="1200"/>
                        </a:spcAft>
                        <a:buFont typeface="+mj-lt"/>
                        <a:buAutoNum type="arabicPeriod"/>
                      </a:pPr>
                      <a:r>
                        <a:rPr lang="fr-FR" sz="2000" dirty="0">
                          <a:solidFill>
                            <a:schemeClr val="dk1"/>
                          </a:solidFill>
                          <a:effectLst/>
                          <a:latin typeface="Verdana"/>
                          <a:ea typeface="Verdana"/>
                          <a:cs typeface="+mn-cs"/>
                        </a:rPr>
                        <a:t>Énumérer les sources de stress et expliquer les différents types de stress. </a:t>
                      </a:r>
                    </a:p>
                    <a:p>
                      <a:pPr marL="457200" lvl="0" indent="-457200">
                        <a:spcBef>
                          <a:spcPts val="1200"/>
                        </a:spcBef>
                        <a:spcAft>
                          <a:spcPts val="1200"/>
                        </a:spcAft>
                        <a:buFont typeface="+mj-lt"/>
                        <a:buAutoNum type="arabicPeriod"/>
                      </a:pPr>
                      <a:r>
                        <a:rPr lang="fr-FR" sz="2000" dirty="0">
                          <a:solidFill>
                            <a:schemeClr val="dk1"/>
                          </a:solidFill>
                          <a:effectLst/>
                          <a:latin typeface="Verdana"/>
                          <a:ea typeface="Verdana"/>
                          <a:cs typeface="+mn-cs"/>
                        </a:rPr>
                        <a:t>Identifier les signes avant-coureurs et les symptômes du stress négatif.</a:t>
                      </a:r>
                    </a:p>
                    <a:p>
                      <a:pPr marL="457200" lvl="0" indent="-457200">
                        <a:spcBef>
                          <a:spcPts val="1200"/>
                        </a:spcBef>
                        <a:spcAft>
                          <a:spcPts val="1200"/>
                        </a:spcAft>
                        <a:buFont typeface="+mj-lt"/>
                        <a:buAutoNum type="arabicPeriod"/>
                      </a:pPr>
                      <a:r>
                        <a:rPr lang="fr-FR" sz="2000" dirty="0">
                          <a:solidFill>
                            <a:schemeClr val="dk1"/>
                          </a:solidFill>
                          <a:effectLst/>
                          <a:latin typeface="Verdana"/>
                          <a:ea typeface="Verdana"/>
                          <a:cs typeface="+mn-cs"/>
                        </a:rPr>
                        <a:t>Décrire les techniques de gestion du stress et les méthodes pour y faire face.</a:t>
                      </a:r>
                    </a:p>
                    <a:p>
                      <a:pPr marL="457200" lvl="0" indent="-457200">
                        <a:spcBef>
                          <a:spcPts val="1200"/>
                        </a:spcBef>
                        <a:spcAft>
                          <a:spcPts val="1200"/>
                        </a:spcAft>
                        <a:buFont typeface="+mj-lt"/>
                        <a:buAutoNum type="arabicPeriod"/>
                      </a:pPr>
                      <a:r>
                        <a:rPr lang="fr-FR" sz="2000" dirty="0">
                          <a:solidFill>
                            <a:schemeClr val="dk1"/>
                          </a:solidFill>
                          <a:effectLst/>
                          <a:latin typeface="Verdana"/>
                          <a:ea typeface="Verdana"/>
                          <a:cs typeface="+mn-cs"/>
                        </a:rPr>
                        <a:t>Prendre des précautions et appliquer des pratiques positives pour gérer votre stress lorsque vous êtes déployés.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08283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93742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BAC63571-2652-9686-052F-D7DB342A440A}"/>
              </a:ext>
            </a:extLst>
          </p:cNvPr>
          <p:cNvGraphicFramePr>
            <a:graphicFrameLocks noGrp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241673478"/>
              </p:ext>
            </p:extLst>
          </p:nvPr>
        </p:nvGraphicFramePr>
        <p:xfrm>
          <a:off x="1528762" y="2026080"/>
          <a:ext cx="9134475" cy="311064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543508">
                  <a:extLst>
                    <a:ext uri="{9D8B030D-6E8A-4147-A177-3AD203B41FA5}">
                      <a16:colId xmlns:a16="http://schemas.microsoft.com/office/drawing/2014/main" val="3246214203"/>
                    </a:ext>
                  </a:extLst>
                </a:gridCol>
                <a:gridCol w="6590967">
                  <a:extLst>
                    <a:ext uri="{9D8B030D-6E8A-4147-A177-3AD203B41FA5}">
                      <a16:colId xmlns:a16="http://schemas.microsoft.com/office/drawing/2014/main" val="1424097063"/>
                    </a:ext>
                  </a:extLst>
                </a:gridCol>
              </a:tblGrid>
              <a:tr h="900000">
                <a:tc gridSpan="2">
                  <a:txBody>
                    <a:bodyPr/>
                    <a:lstStyle/>
                    <a:p>
                      <a:pPr lvl="0" algn="l">
                        <a:lnSpc>
                          <a:spcPts val="2400"/>
                        </a:lnSpc>
                        <a:buNone/>
                      </a:pPr>
                      <a:r>
                        <a:rPr lang="fr-FR" sz="2000" b="1" i="0" u="none" strike="noStrike" noProof="0" dirty="0">
                          <a:solidFill>
                            <a:srgbClr val="0055A5"/>
                          </a:solidFill>
                          <a:effectLst/>
                          <a:latin typeface="Verdana"/>
                        </a:rPr>
                        <a:t>Activité d’apprentissage obligatoire 3.9.1 : Le stress lié au travail</a:t>
                      </a:r>
                    </a:p>
                  </a:txBody>
                  <a:tcPr marL="68580" marR="6858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63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6247592"/>
                  </a:ext>
                </a:extLst>
              </a:tr>
              <a:tr h="972000">
                <a:tc>
                  <a:txBody>
                    <a:bodyPr/>
                    <a:lstStyle/>
                    <a:p>
                      <a:pPr algn="r" fontAlgn="base">
                        <a:lnSpc>
                          <a:spcPts val="2400"/>
                        </a:lnSpc>
                      </a:pPr>
                      <a:r>
                        <a:rPr lang="fr-FR" sz="2000" b="1" i="0" dirty="0">
                          <a:solidFill>
                            <a:srgbClr val="0556A6"/>
                          </a:solidFill>
                          <a:effectLst/>
                          <a:latin typeface="Verdana"/>
                        </a:rPr>
                        <a:t>Objet :</a:t>
                      </a:r>
                    </a:p>
                  </a:txBody>
                  <a:tcPr marL="68580" marR="6858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63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ts val="2400"/>
                        </a:lnSpc>
                        <a:buNone/>
                      </a:pPr>
                      <a:r>
                        <a:rPr lang="fr-FR" sz="2000" b="0" i="0" u="none" strike="noStrike" baseline="0" noProof="0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Renforcer et réfléchir à l'importance de l'équilibre entre la vie professionnelle et la vie privée pour les agents de maintien de la paix, en tant que mesure de gestion du stress.</a:t>
                      </a:r>
                    </a:p>
                  </a:txBody>
                  <a:tcPr marL="68580" marR="6858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63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12999515"/>
                  </a:ext>
                </a:extLst>
              </a:tr>
              <a:tr h="900000">
                <a:tc>
                  <a:txBody>
                    <a:bodyPr/>
                    <a:lstStyle/>
                    <a:p>
                      <a:pPr algn="r" fontAlgn="base">
                        <a:lnSpc>
                          <a:spcPts val="2400"/>
                        </a:lnSpc>
                      </a:pPr>
                      <a:r>
                        <a:rPr lang="fr-FR" sz="2000" b="1" i="0" dirty="0">
                          <a:solidFill>
                            <a:srgbClr val="0556A6"/>
                          </a:solidFill>
                          <a:effectLst/>
                          <a:latin typeface="Verdana"/>
                        </a:rPr>
                        <a:t>Temps imparti :</a:t>
                      </a:r>
                    </a:p>
                  </a:txBody>
                  <a:tcPr marL="68580" marR="6858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ts val="2400"/>
                        </a:lnSpc>
                      </a:pPr>
                      <a:r>
                        <a:rPr lang="fr-FR" sz="2000" b="0" i="0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15 minutes</a:t>
                      </a:r>
                    </a:p>
                  </a:txBody>
                  <a:tcPr marL="68580" marR="6858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13654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28359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401783D-428C-2E7A-97E3-2B66DB75F3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B2CD8E1-9550-E4CD-DD69-46EC9691A0C9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245108" y="809038"/>
            <a:ext cx="9701783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fr-FR" sz="2000" b="1" dirty="0">
                <a:solidFill>
                  <a:srgbClr val="0055A5"/>
                </a:solidFill>
                <a:latin typeface="Verdana"/>
                <a:ea typeface="Verdana"/>
              </a:rPr>
              <a:t>Définition du stress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63F5E86-3483-F0FC-479D-F2F236F92ABE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598645" y="1438354"/>
            <a:ext cx="9000000" cy="193899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 algn="l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latin typeface="Verdana"/>
                <a:ea typeface="Verdana"/>
              </a:rPr>
              <a:t>Toute modification ou exigence à laquelle le système humain (cerveau, corps et esprit) se voit contraint de répondre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latin typeface="Verdana"/>
                <a:ea typeface="Verdana"/>
              </a:rPr>
              <a:t>Le stress est tout simplement la réponse du corps à des changements qui créent des contraintes éprouvantes</a:t>
            </a:r>
          </a:p>
          <a:p>
            <a:pPr marL="285750" indent="-285750" algn="l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latin typeface="Verdana"/>
                <a:ea typeface="Verdana"/>
              </a:rPr>
              <a:t>Le stress n'est pas toujours une mauvaise chose</a:t>
            </a:r>
          </a:p>
        </p:txBody>
      </p:sp>
    </p:spTree>
    <p:extLst>
      <p:ext uri="{BB962C8B-B14F-4D97-AF65-F5344CB8AC3E}">
        <p14:creationId xmlns:p14="http://schemas.microsoft.com/office/powerpoint/2010/main" val="35798125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7685779-6FB2-232D-C620-3F6972C4A3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CD53F6A-3B92-8A88-FC2A-E7D9606F95FF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245108" y="808020"/>
            <a:ext cx="9701783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fr-FR" sz="2000" b="1" dirty="0">
                <a:solidFill>
                  <a:srgbClr val="0055A5"/>
                </a:solidFill>
                <a:latin typeface="Verdana"/>
                <a:ea typeface="Verdana"/>
              </a:rPr>
              <a:t>Stress utile et stress nocif – stress positif et stress négatif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D80C1C4-72F3-6C47-83BB-16E170C599FA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124193" y="1840920"/>
            <a:ext cx="9503207" cy="31700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fr-FR" sz="2000" dirty="0">
                <a:latin typeface="Verdana"/>
                <a:ea typeface="Verdana"/>
              </a:rPr>
              <a:t>Les sources de stress sont appelées « facteurs de stress » 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fr-FR" sz="2000" dirty="0">
                <a:latin typeface="Verdana"/>
                <a:ea typeface="Verdana"/>
              </a:rPr>
              <a:t>Le stress peut être positif (eustress) ou négatif (distress)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fr-FR" sz="2000" b="1" dirty="0">
              <a:latin typeface="Verdana"/>
              <a:ea typeface="Verdana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fr-FR" sz="2000" b="1" dirty="0">
                <a:latin typeface="Verdana"/>
                <a:ea typeface="Verdana"/>
              </a:rPr>
              <a:t>  Le « distress », c'est quand : </a:t>
            </a:r>
          </a:p>
          <a:p>
            <a:pPr marL="1257300" lvl="2" indent="-342900" algn="l">
              <a:spcBef>
                <a:spcPts val="600"/>
              </a:spcBef>
              <a:spcAft>
                <a:spcPts val="600"/>
              </a:spcAft>
              <a:buFont typeface="Wingdings" panose="020B0604020202020204" pitchFamily="34" charset="0"/>
              <a:buChar char="§"/>
            </a:pPr>
            <a:r>
              <a:rPr lang="fr-FR" sz="2000" dirty="0">
                <a:latin typeface="Verdana"/>
                <a:ea typeface="Verdana"/>
              </a:rPr>
              <a:t>Le stress survient trop souvent (fréquence)</a:t>
            </a:r>
          </a:p>
          <a:p>
            <a:pPr marL="1257300" lvl="2" indent="-342900" algn="l">
              <a:spcBef>
                <a:spcPts val="600"/>
              </a:spcBef>
              <a:spcAft>
                <a:spcPts val="600"/>
              </a:spcAft>
              <a:buFont typeface="Wingdings" panose="020B0604020202020204" pitchFamily="34" charset="0"/>
              <a:buChar char="§"/>
            </a:pPr>
            <a:r>
              <a:rPr lang="fr-FR" sz="2000" dirty="0">
                <a:latin typeface="Verdana"/>
                <a:ea typeface="Verdana"/>
              </a:rPr>
              <a:t>Le stress dure trop longtemps (durée)</a:t>
            </a:r>
          </a:p>
          <a:p>
            <a:pPr marL="1257300" lvl="2" indent="-342900" algn="l">
              <a:spcBef>
                <a:spcPts val="600"/>
              </a:spcBef>
              <a:spcAft>
                <a:spcPts val="600"/>
              </a:spcAft>
              <a:buFont typeface="Wingdings" panose="020B0604020202020204" pitchFamily="34" charset="0"/>
              <a:buChar char="§"/>
            </a:pPr>
            <a:r>
              <a:rPr lang="fr-FR" sz="2000" dirty="0">
                <a:latin typeface="Verdana"/>
                <a:ea typeface="Verdana"/>
              </a:rPr>
              <a:t>Le stress est trop intense (intensité)</a:t>
            </a:r>
          </a:p>
        </p:txBody>
      </p:sp>
    </p:spTree>
    <p:extLst>
      <p:ext uri="{BB962C8B-B14F-4D97-AF65-F5344CB8AC3E}">
        <p14:creationId xmlns:p14="http://schemas.microsoft.com/office/powerpoint/2010/main" val="40631111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BCE8D15-5E44-10F8-F6B7-2AC954033A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EF8613D-6B11-43FC-7E5F-BB17C2F7356D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245108" y="749010"/>
            <a:ext cx="9701783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fr-FR" sz="2000" b="1" dirty="0">
                <a:solidFill>
                  <a:srgbClr val="0055A5"/>
                </a:solidFill>
                <a:latin typeface="Verdana"/>
                <a:ea typeface="Verdana"/>
              </a:rPr>
              <a:t>Stress négatif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EDE43C0-93BD-825B-5E42-F98D993401AC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598645" y="1600681"/>
            <a:ext cx="9000000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fr-FR" sz="2000" b="1" dirty="0">
                <a:latin typeface="Verdana"/>
                <a:ea typeface="Verdana"/>
              </a:rPr>
              <a:t>Symptômes courants du stress négatif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1D4305C6-8428-C561-A276-28A02C4F7FF6}"/>
              </a:ext>
            </a:extLst>
          </p:cNvPr>
          <p:cNvGraphicFramePr>
            <a:graphicFrameLocks noGrp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606162525"/>
              </p:ext>
            </p:extLst>
          </p:nvPr>
        </p:nvGraphicFramePr>
        <p:xfrm>
          <a:off x="1685999" y="2285353"/>
          <a:ext cx="8820000" cy="324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52085">
                  <a:extLst>
                    <a:ext uri="{9D8B030D-6E8A-4147-A177-3AD203B41FA5}">
                      <a16:colId xmlns:a16="http://schemas.microsoft.com/office/drawing/2014/main" val="3762762678"/>
                    </a:ext>
                  </a:extLst>
                </a:gridCol>
                <a:gridCol w="6167915">
                  <a:extLst>
                    <a:ext uri="{9D8B030D-6E8A-4147-A177-3AD203B41FA5}">
                      <a16:colId xmlns:a16="http://schemas.microsoft.com/office/drawing/2014/main" val="2930057721"/>
                    </a:ext>
                  </a:extLst>
                </a:gridCol>
              </a:tblGrid>
              <a:tr h="1080000">
                <a:tc>
                  <a:txBody>
                    <a:bodyPr/>
                    <a:lstStyle/>
                    <a:p>
                      <a:r>
                        <a:rPr lang="fr-FR" sz="2000" b="1" noProof="0" dirty="0">
                          <a:solidFill>
                            <a:schemeClr val="tx1"/>
                          </a:solidFill>
                          <a:latin typeface="Verdana"/>
                          <a:ea typeface="Verdana"/>
                        </a:rPr>
                        <a:t>Physiques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2000" b="0" noProof="0" dirty="0">
                          <a:solidFill>
                            <a:schemeClr val="tx1"/>
                          </a:solidFill>
                          <a:latin typeface="Verdana"/>
                          <a:ea typeface="Verdana"/>
                        </a:rPr>
                        <a:t>Fatigue, douleurs au dos et maux de tête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93701328"/>
                  </a:ext>
                </a:extLst>
              </a:tr>
              <a:tr h="1080000">
                <a:tc>
                  <a:txBody>
                    <a:bodyPr/>
                    <a:lstStyle/>
                    <a:p>
                      <a:r>
                        <a:rPr lang="fr-FR" sz="2000" b="1" noProof="0" dirty="0">
                          <a:solidFill>
                            <a:schemeClr val="tx1"/>
                          </a:solidFill>
                          <a:latin typeface="Verdana"/>
                          <a:ea typeface="Verdana"/>
                        </a:rPr>
                        <a:t>Psychologiques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2000" b="0" noProof="0" dirty="0">
                          <a:solidFill>
                            <a:schemeClr val="tx1"/>
                          </a:solidFill>
                          <a:latin typeface="Verdana"/>
                          <a:ea typeface="Verdana"/>
                        </a:rPr>
                        <a:t>Perte de mémoire, manque de concentration, baisse de l'estime de soi, dépression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34327701"/>
                  </a:ext>
                </a:extLst>
              </a:tr>
              <a:tr h="1080000">
                <a:tc>
                  <a:txBody>
                    <a:bodyPr/>
                    <a:lstStyle/>
                    <a:p>
                      <a:r>
                        <a:rPr lang="fr-FR" sz="1800" b="1" noProof="0" dirty="0">
                          <a:solidFill>
                            <a:schemeClr val="tx1"/>
                          </a:solidFill>
                          <a:latin typeface="Verdana"/>
                          <a:ea typeface="Verdana"/>
                        </a:rPr>
                        <a:t>Comportementaux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2000" b="0" noProof="0" dirty="0">
                          <a:solidFill>
                            <a:schemeClr val="tx1"/>
                          </a:solidFill>
                          <a:latin typeface="Verdana"/>
                          <a:ea typeface="Verdana"/>
                        </a:rPr>
                        <a:t>Éclats verbaux, tabagisme accru, consommation d'alcool en hausse, troubles alimentaires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823123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137972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7685779-6FB2-232D-C620-3F6972C4A3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CD53F6A-3B92-8A88-FC2A-E7D9606F95FF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245108" y="808020"/>
            <a:ext cx="9701783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fr-FR" sz="2000" b="1" dirty="0">
                <a:solidFill>
                  <a:srgbClr val="0055A5"/>
                </a:solidFill>
                <a:latin typeface="Verdana"/>
                <a:ea typeface="Verdana"/>
              </a:rPr>
              <a:t>Stress utile et stress nocif – stress positif et stress négatif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D80C1C4-72F3-6C47-83BB-16E170C599FA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598645" y="1797788"/>
            <a:ext cx="9000000" cy="409342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fr-FR" sz="2000" b="1" dirty="0">
                <a:latin typeface="Verdana" panose="020B0604030504040204" pitchFamily="34" charset="0"/>
                <a:ea typeface="Verdana" panose="020B0604030504040204" pitchFamily="34" charset="0"/>
              </a:rPr>
              <a:t>Stress positif 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fr-FR" sz="2000" dirty="0">
                <a:latin typeface="Verdana" panose="020B0604030504040204" pitchFamily="34" charset="0"/>
                <a:ea typeface="Verdana" panose="020B0604030504040204" pitchFamily="34" charset="0"/>
              </a:rPr>
              <a:t>Il motive et mobilise l'énergie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fr-FR" sz="2000" dirty="0">
                <a:latin typeface="Verdana" panose="020B0604030504040204" pitchFamily="34" charset="0"/>
                <a:ea typeface="Verdana" panose="020B0604030504040204" pitchFamily="34" charset="0"/>
              </a:rPr>
              <a:t>Il est de courte durée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fr-FR" sz="2000" dirty="0">
                <a:latin typeface="Verdana" panose="020B0604030504040204" pitchFamily="34" charset="0"/>
                <a:ea typeface="Verdana" panose="020B0604030504040204" pitchFamily="34" charset="0"/>
              </a:rPr>
              <a:t>Il semble gérable, on peut y faire face 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fr-FR" sz="2000" dirty="0">
                <a:latin typeface="Verdana" panose="020B0604030504040204" pitchFamily="34" charset="0"/>
                <a:ea typeface="Verdana" panose="020B0604030504040204" pitchFamily="34" charset="0"/>
              </a:rPr>
              <a:t>Il est stimulant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fr-FR" sz="2000" dirty="0">
                <a:latin typeface="Verdana" panose="020B0604030504040204" pitchFamily="34" charset="0"/>
                <a:ea typeface="Verdana" panose="020B0604030504040204" pitchFamily="34" charset="0"/>
              </a:rPr>
              <a:t>Il améliore les performances </a:t>
            </a:r>
          </a:p>
          <a:p>
            <a:pPr marL="285750" indent="-285750" algn="l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fr-FR" sz="20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fr-FR" sz="20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 algn="l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fr-FR" sz="20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18122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7685779-6FB2-232D-C620-3F6972C4A3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CD53F6A-3B92-8A88-FC2A-E7D9606F95FF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245108" y="808020"/>
            <a:ext cx="9701783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fr-FR" sz="2000" b="1" dirty="0">
                <a:solidFill>
                  <a:srgbClr val="0055A5"/>
                </a:solidFill>
                <a:latin typeface="Verdana"/>
                <a:ea typeface="Verdana"/>
              </a:rPr>
              <a:t>Sources de stress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D80C1C4-72F3-6C47-83BB-16E170C599FA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598645" y="1438354"/>
            <a:ext cx="9000000" cy="270843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marR="0" lvl="0" indent="-342900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fr-FR" sz="20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Environnement physique</a:t>
            </a:r>
          </a:p>
          <a:p>
            <a:pPr marL="342900" marR="0" lvl="0" indent="-342900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fr-FR" sz="20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Environnement organisationnel</a:t>
            </a:r>
          </a:p>
          <a:p>
            <a:pPr marL="342900" marR="0" lvl="0" indent="-342900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fr-FR" sz="20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Facteurs interpersonnels</a:t>
            </a:r>
          </a:p>
          <a:p>
            <a:pPr marL="342900" marR="0" lvl="0" indent="-342900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fr-FR" sz="20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Facteurs biologiques</a:t>
            </a:r>
          </a:p>
          <a:p>
            <a:pPr marL="342900" marR="0" lvl="0" indent="-342900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fr-FR" sz="20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Facteurs psychologiques</a:t>
            </a:r>
          </a:p>
          <a:p>
            <a:pPr marL="342900" marR="0" lvl="0" indent="-342900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fr-FR" sz="2000" dirty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Facteurs liés à la personnalité</a:t>
            </a:r>
          </a:p>
        </p:txBody>
      </p:sp>
    </p:spTree>
    <p:extLst>
      <p:ext uri="{BB962C8B-B14F-4D97-AF65-F5344CB8AC3E}">
        <p14:creationId xmlns:p14="http://schemas.microsoft.com/office/powerpoint/2010/main" val="101064170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ffaef953-2cda-4d9d-b070-85228d2d3b5f">
      <Terms xmlns="http://schemas.microsoft.com/office/infopath/2007/PartnerControls"/>
    </lcf76f155ced4ddcb4097134ff3c332f>
    <TaxCatchAll xmlns="985ec44e-1bab-4c0b-9df0-6ba128686fc9" xsi:nil="true"/>
    <SharedWithUsers xmlns="756f3f7a-cc20-4157-bc78-ddc9769d8db6">
      <UserInfo>
        <DisplayName/>
        <AccountId xsi:nil="true"/>
        <AccountType/>
      </UserInfo>
    </SharedWithUsers>
    <_Flow_SignoffStatus xmlns="ffaef953-2cda-4d9d-b070-85228d2d3b5f" xsi:nil="true"/>
    <_x0023_ xmlns="ffaef953-2cda-4d9d-b070-85228d2d3b5f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52591365DD56D4D8750E674CD62EF32" ma:contentTypeVersion="23" ma:contentTypeDescription="Create a new document." ma:contentTypeScope="" ma:versionID="cb13b2ccf3ff550db0c30d0bf35d4c0f">
  <xsd:schema xmlns:xsd="http://www.w3.org/2001/XMLSchema" xmlns:xs="http://www.w3.org/2001/XMLSchema" xmlns:p="http://schemas.microsoft.com/office/2006/metadata/properties" xmlns:ns2="ffaef953-2cda-4d9d-b070-85228d2d3b5f" xmlns:ns3="756f3f7a-cc20-4157-bc78-ddc9769d8db6" xmlns:ns4="985ec44e-1bab-4c0b-9df0-6ba128686fc9" targetNamespace="http://schemas.microsoft.com/office/2006/metadata/properties" ma:root="true" ma:fieldsID="86e953e7722f0059faeeaa7490a364c2" ns2:_="" ns3:_="" ns4:_="">
    <xsd:import namespace="ffaef953-2cda-4d9d-b070-85228d2d3b5f"/>
    <xsd:import namespace="756f3f7a-cc20-4157-bc78-ddc9769d8db6"/>
    <xsd:import namespace="985ec44e-1bab-4c0b-9df0-6ba128686fc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_x0023_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_Flow_SignoffStatus" minOccurs="0"/>
                <xsd:element ref="ns2:MediaLengthInSeconds" minOccurs="0"/>
                <xsd:element ref="ns4:TaxCatchAll" minOccurs="0"/>
                <xsd:element ref="ns2:lcf76f155ced4ddcb4097134ff3c332f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faef953-2cda-4d9d-b070-85228d2d3b5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_x0023_" ma:index="12" nillable="true" ma:displayName="#" ma:format="Dropdown" ma:internalName="_x0023_" ma:percentage="FALSE">
      <xsd:simpleType>
        <xsd:restriction base="dms:Number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_Flow_SignoffStatus" ma:index="21" nillable="true" ma:displayName="Sign-off status" ma:internalName="Sign_x002d_off_x0020_status">
      <xsd:simpleType>
        <xsd:restriction base="dms:Text"/>
      </xsd:simpleType>
    </xsd:element>
    <xsd:element name="MediaLengthInSeconds" ma:index="22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5" nillable="true" ma:taxonomy="true" ma:internalName="lcf76f155ced4ddcb4097134ff3c332f" ma:taxonomyFieldName="MediaServiceImageTags" ma:displayName="Image Tags" ma:readOnly="false" ma:fieldId="{5cf76f15-5ced-4ddc-b409-7134ff3c332f}" ma:taxonomyMulti="true" ma:sspId="78175662-8596-484a-92c7-351d01561e2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6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7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8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56f3f7a-cc20-4157-bc78-ddc9769d8db6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5ec44e-1bab-4c0b-9df0-6ba128686fc9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d48d4a9f-cfb2-42af-b391-1b84484739eb}" ma:internalName="TaxCatchAll" ma:showField="CatchAllData" ma:web="756f3f7a-cc20-4157-bc78-ddc9769d8db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0689EA7-CE69-4D4F-8F10-39209AC0F36C}">
  <ds:schemaRefs>
    <ds:schemaRef ds:uri="http://schemas.microsoft.com/office/2006/documentManagement/types"/>
    <ds:schemaRef ds:uri="http://schemas.microsoft.com/office/2006/metadata/properties"/>
    <ds:schemaRef ds:uri="http://purl.org/dc/terms/"/>
    <ds:schemaRef ds:uri="28943420-3cce-465e-a204-04bce5f1b343"/>
    <ds:schemaRef ds:uri="http://schemas.openxmlformats.org/package/2006/metadata/core-properties"/>
    <ds:schemaRef ds:uri="http://purl.org/dc/elements/1.1/"/>
    <ds:schemaRef ds:uri="http://purl.org/dc/dcmitype/"/>
    <ds:schemaRef ds:uri="http://www.w3.org/XML/1998/namespace"/>
    <ds:schemaRef ds:uri="http://schemas.microsoft.com/office/infopath/2007/PartnerControls"/>
    <ds:schemaRef ds:uri="2286246c-fc21-4ee8-a407-068ba74e6317"/>
    <ds:schemaRef ds:uri="ffaef953-2cda-4d9d-b070-85228d2d3b5f"/>
    <ds:schemaRef ds:uri="985ec44e-1bab-4c0b-9df0-6ba128686fc9"/>
    <ds:schemaRef ds:uri="756f3f7a-cc20-4157-bc78-ddc9769d8db6"/>
  </ds:schemaRefs>
</ds:datastoreItem>
</file>

<file path=customXml/itemProps2.xml><?xml version="1.0" encoding="utf-8"?>
<ds:datastoreItem xmlns:ds="http://schemas.openxmlformats.org/officeDocument/2006/customXml" ds:itemID="{883906A3-39D1-4884-A96C-63D1043103C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3C21673-28FA-417B-BA7D-98C58299FBD8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1136</Words>
  <Application>Microsoft Office PowerPoint</Application>
  <PresentationFormat>Widescreen</PresentationFormat>
  <Paragraphs>120</Paragraphs>
  <Slides>23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9" baseType="lpstr">
      <vt:lpstr>Arial</vt:lpstr>
      <vt:lpstr>Calibri</vt:lpstr>
      <vt:lpstr>Century Gothic</vt:lpstr>
      <vt:lpstr>Verdana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VOVF</dc:creator>
  <cp:lastModifiedBy>VOVF</cp:lastModifiedBy>
  <cp:revision>152</cp:revision>
  <dcterms:created xsi:type="dcterms:W3CDTF">2023-10-04T18:52:03Z</dcterms:created>
  <dcterms:modified xsi:type="dcterms:W3CDTF">2025-11-01T16:54:16Z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0x010100E52591365DD56D4D8750E674CD62EF32</vt:lpwstr>
  </property>
  <property fmtid="{D5CDD505-2E9C-101B-9397-08002B2CF9AE}" pid="3" name="MediaServiceImageTags">
    <vt:lpwstr/>
  </property>
  <property fmtid="{D5CDD505-2E9C-101B-9397-08002B2CF9AE}" pid="4" name="Order">
    <vt:r8>50153800</vt:r8>
  </property>
  <property fmtid="{D5CDD505-2E9C-101B-9397-08002B2CF9AE}" pid="5" name="xd_Signature">
    <vt:bool>false</vt:bool>
  </property>
  <property fmtid="{D5CDD505-2E9C-101B-9397-08002B2CF9AE}" pid="6" name="xd_ProgID">
    <vt:lpwstr/>
  </property>
  <property fmtid="{D5CDD505-2E9C-101B-9397-08002B2CF9AE}" pid="7" name="ComplianceAssetId">
    <vt:lpwstr/>
  </property>
  <property fmtid="{D5CDD505-2E9C-101B-9397-08002B2CF9AE}" pid="8" name="TemplateUrl">
    <vt:lpwstr/>
  </property>
  <property fmtid="{D5CDD505-2E9C-101B-9397-08002B2CF9AE}" pid="9" name="_ExtendedDescription">
    <vt:lpwstr/>
  </property>
  <property fmtid="{D5CDD505-2E9C-101B-9397-08002B2CF9AE}" pid="10" name="TriggerFlowInfo">
    <vt:lpwstr/>
  </property>
</Properties>
</file>